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27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61759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448647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49028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53789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A903AB-B0B8-480D-9905-B06EBFFB8323}" type="datetimeFigureOut">
              <a:rPr lang="en-GB" smtClean="0"/>
              <a:t>06/02/2023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662972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CA903AB-B0B8-480D-9905-B06EBFFB8323}" type="datetimeFigureOut">
              <a:rPr lang="en-GB" smtClean="0"/>
              <a:t>06/02/2023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00990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CA903AB-B0B8-480D-9905-B06EBFFB8323}" type="datetimeFigureOut">
              <a:rPr lang="en-GB" smtClean="0"/>
              <a:t>06/02/2023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2546390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CA903AB-B0B8-480D-9905-B06EBFFB8323}" type="datetimeFigureOut">
              <a:rPr lang="en-GB" smtClean="0"/>
              <a:t>06/02/2023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264473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903AB-B0B8-480D-9905-B06EBFFB8323}" type="datetimeFigureOut">
              <a:rPr lang="en-GB" smtClean="0"/>
              <a:t>06/02/2023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129386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A903AB-B0B8-480D-9905-B06EBFFB8323}" type="datetimeFigureOut">
              <a:rPr lang="en-GB" smtClean="0"/>
              <a:t>06/02/2023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57300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A903AB-B0B8-480D-9905-B06EBFFB8323}" type="datetimeFigureOut">
              <a:rPr lang="en-GB" smtClean="0"/>
              <a:t>06/02/2023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7C43B-27E6-4B75-B0B6-2BE9C5969B84}" type="slidenum">
              <a:rPr lang="en-GB" smtClean="0"/>
              <a:t>‹#›</a:t>
            </a:fld>
            <a:endParaRPr lang="en-GB"/>
          </a:p>
        </p:txBody>
      </p:sp>
    </p:spTree>
    <p:extLst>
      <p:ext uri="{BB962C8B-B14F-4D97-AF65-F5344CB8AC3E}">
        <p14:creationId xmlns:p14="http://schemas.microsoft.com/office/powerpoint/2010/main" val="360403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903AB-B0B8-480D-9905-B06EBFFB8323}" type="datetimeFigureOut">
              <a:rPr lang="en-GB" smtClean="0"/>
              <a:t>06/02/2023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7C43B-27E6-4B75-B0B6-2BE9C5969B84}" type="slidenum">
              <a:rPr lang="en-GB" smtClean="0"/>
              <a:t>‹#›</a:t>
            </a:fld>
            <a:endParaRPr lang="en-GB"/>
          </a:p>
        </p:txBody>
      </p:sp>
    </p:spTree>
    <p:extLst>
      <p:ext uri="{BB962C8B-B14F-4D97-AF65-F5344CB8AC3E}">
        <p14:creationId xmlns:p14="http://schemas.microsoft.com/office/powerpoint/2010/main" val="887671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erriam-webster.com/dictionary/revoc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5836383"/>
          </a:xfrm>
        </p:spPr>
        <p:txBody>
          <a:bodyPr>
            <a:normAutofit fontScale="90000"/>
          </a:bodyPr>
          <a:lstStyle/>
          <a:p>
            <a:pPr algn="ctr"/>
            <a:r>
              <a:rPr lang="en-US" b="1" dirty="0" smtClean="0">
                <a:solidFill>
                  <a:srgbClr val="7030A0"/>
                </a:solidFill>
                <a:latin typeface="Aharoni" pitchFamily="2" charset="-79"/>
                <a:cs typeface="Aharoni" pitchFamily="2" charset="-79"/>
              </a:rPr>
              <a:t/>
            </a:r>
            <a:br>
              <a:rPr lang="en-US" b="1" dirty="0" smtClean="0">
                <a:solidFill>
                  <a:srgbClr val="7030A0"/>
                </a:solidFill>
                <a:latin typeface="Aharoni" pitchFamily="2" charset="-79"/>
                <a:cs typeface="Aharoni" pitchFamily="2" charset="-79"/>
              </a:rPr>
            </a:br>
            <a:r>
              <a:rPr lang="en-US" b="1" dirty="0" smtClean="0">
                <a:solidFill>
                  <a:srgbClr val="7030A0"/>
                </a:solidFill>
                <a:latin typeface="Algerian" pitchFamily="82" charset="0"/>
                <a:cs typeface="Aharoni" pitchFamily="2" charset="-79"/>
              </a:rPr>
              <a:t>CONTRACT OF AGENCY</a:t>
            </a:r>
            <a:br>
              <a:rPr lang="en-US" b="1" dirty="0" smtClean="0">
                <a:solidFill>
                  <a:srgbClr val="7030A0"/>
                </a:solidFill>
                <a:latin typeface="Algerian" pitchFamily="82" charset="0"/>
                <a:cs typeface="Aharoni" pitchFamily="2" charset="-79"/>
              </a:rPr>
            </a:br>
            <a:r>
              <a:rPr lang="en-US" b="1" dirty="0" smtClean="0">
                <a:solidFill>
                  <a:srgbClr val="7030A0"/>
                </a:solidFill>
                <a:latin typeface="Algerian" pitchFamily="82" charset="0"/>
                <a:cs typeface="Aharoni" pitchFamily="2" charset="-79"/>
              </a:rPr>
              <a:t>COURSE CODE:20UCO1AC2</a:t>
            </a:r>
            <a:br>
              <a:rPr lang="en-US" b="1" dirty="0" smtClean="0">
                <a:solidFill>
                  <a:srgbClr val="7030A0"/>
                </a:solidFill>
                <a:latin typeface="Algerian" pitchFamily="82" charset="0"/>
                <a:cs typeface="Aharoni" pitchFamily="2" charset="-79"/>
              </a:rPr>
            </a:br>
            <a:r>
              <a:rPr lang="en-US" b="1" dirty="0" smtClean="0">
                <a:solidFill>
                  <a:srgbClr val="7030A0"/>
                </a:solidFill>
                <a:latin typeface="Algerian" pitchFamily="82" charset="0"/>
                <a:cs typeface="Aharoni" pitchFamily="2" charset="-79"/>
              </a:rPr>
              <a:t>COURSE TITLE: COMMERCIAL LAW</a:t>
            </a:r>
            <a:br>
              <a:rPr lang="en-US" b="1" dirty="0" smtClean="0">
                <a:solidFill>
                  <a:srgbClr val="7030A0"/>
                </a:solidFill>
                <a:latin typeface="Algerian" pitchFamily="82" charset="0"/>
                <a:cs typeface="Aharoni" pitchFamily="2" charset="-79"/>
              </a:rPr>
            </a:br>
            <a:r>
              <a:rPr lang="en-US" b="1" dirty="0" smtClean="0">
                <a:solidFill>
                  <a:srgbClr val="7030A0"/>
                </a:solidFill>
                <a:latin typeface="Algerian" pitchFamily="82" charset="0"/>
                <a:cs typeface="Aharoni" pitchFamily="2" charset="-79"/>
              </a:rPr>
              <a:t>PREPARED BY</a:t>
            </a:r>
            <a:br>
              <a:rPr lang="en-US" b="1" dirty="0" smtClean="0">
                <a:solidFill>
                  <a:srgbClr val="7030A0"/>
                </a:solidFill>
                <a:latin typeface="Algerian" pitchFamily="82" charset="0"/>
                <a:cs typeface="Aharoni" pitchFamily="2" charset="-79"/>
              </a:rPr>
            </a:br>
            <a:r>
              <a:rPr lang="en-US" b="1" dirty="0" smtClean="0">
                <a:solidFill>
                  <a:srgbClr val="7030A0"/>
                </a:solidFill>
                <a:latin typeface="Algerian" pitchFamily="82" charset="0"/>
                <a:cs typeface="Aharoni" pitchFamily="2" charset="-79"/>
              </a:rPr>
              <a:t/>
            </a:r>
            <a:br>
              <a:rPr lang="en-US" b="1" dirty="0" smtClean="0">
                <a:solidFill>
                  <a:srgbClr val="7030A0"/>
                </a:solidFill>
                <a:latin typeface="Algerian" pitchFamily="82" charset="0"/>
                <a:cs typeface="Aharoni" pitchFamily="2" charset="-79"/>
              </a:rPr>
            </a:br>
            <a:r>
              <a:rPr lang="en-US" b="1" dirty="0" smtClean="0">
                <a:solidFill>
                  <a:srgbClr val="7030A0"/>
                </a:solidFill>
                <a:latin typeface="Algerian" pitchFamily="82" charset="0"/>
                <a:cs typeface="Aharoni" pitchFamily="2" charset="-79"/>
              </a:rPr>
              <a:t>Dr. S. SALEEM</a:t>
            </a:r>
            <a:r>
              <a:rPr lang="en-US" dirty="0" smtClean="0">
                <a:latin typeface="Algerian" pitchFamily="82" charset="0"/>
              </a:rPr>
              <a:t/>
            </a:r>
            <a:br>
              <a:rPr lang="en-US" dirty="0" smtClean="0">
                <a:latin typeface="Algerian" pitchFamily="82" charset="0"/>
              </a:rPr>
            </a:br>
            <a:r>
              <a:rPr lang="en-US" dirty="0" smtClean="0">
                <a:solidFill>
                  <a:srgbClr val="7030A0"/>
                </a:solidFill>
                <a:latin typeface="Algerian" pitchFamily="82" charset="0"/>
              </a:rPr>
              <a:t>ASSISTANT PROFESSOR</a:t>
            </a:r>
            <a:br>
              <a:rPr lang="en-US" dirty="0" smtClean="0">
                <a:solidFill>
                  <a:srgbClr val="7030A0"/>
                </a:solidFill>
                <a:latin typeface="Algerian" pitchFamily="82" charset="0"/>
              </a:rPr>
            </a:br>
            <a:r>
              <a:rPr lang="en-US" sz="4000" dirty="0" smtClean="0">
                <a:solidFill>
                  <a:srgbClr val="7030A0"/>
                </a:solidFill>
                <a:latin typeface="Algerian" pitchFamily="82" charset="0"/>
              </a:rPr>
              <a:t>PG &amp; RESEARCH DEPARTMENT OF COMMERCE</a:t>
            </a:r>
            <a:br>
              <a:rPr lang="en-US" sz="4000" dirty="0" smtClean="0">
                <a:solidFill>
                  <a:srgbClr val="7030A0"/>
                </a:solidFill>
                <a:latin typeface="Algerian" pitchFamily="82" charset="0"/>
              </a:rPr>
            </a:br>
            <a:r>
              <a:rPr lang="en-US" dirty="0" smtClean="0">
                <a:solidFill>
                  <a:srgbClr val="7030A0"/>
                </a:solidFill>
                <a:latin typeface="Algerian" pitchFamily="82" charset="0"/>
              </a:rPr>
              <a:t>JAMAL MOHAMED COLLEGE (AUTONOMOUS)</a:t>
            </a:r>
            <a:br>
              <a:rPr lang="en-US" dirty="0" smtClean="0">
                <a:solidFill>
                  <a:srgbClr val="7030A0"/>
                </a:solidFill>
                <a:latin typeface="Algerian" pitchFamily="82" charset="0"/>
              </a:rPr>
            </a:br>
            <a:r>
              <a:rPr lang="en-US" dirty="0" smtClean="0">
                <a:solidFill>
                  <a:srgbClr val="7030A0"/>
                </a:solidFill>
                <a:latin typeface="Algerian" pitchFamily="82" charset="0"/>
              </a:rPr>
              <a:t>TIRUCHIRAPPALLI-20</a:t>
            </a:r>
            <a:r>
              <a:rPr lang="en-US" dirty="0" smtClean="0">
                <a:solidFill>
                  <a:srgbClr val="7030A0"/>
                </a:solidFill>
              </a:rPr>
              <a:t/>
            </a:r>
            <a:br>
              <a:rPr lang="en-US" dirty="0" smtClean="0">
                <a:solidFill>
                  <a:srgbClr val="7030A0"/>
                </a:solidFill>
              </a:rPr>
            </a:br>
            <a:endParaRPr lang="en-US" dirty="0">
              <a:solidFill>
                <a:srgbClr val="7030A0"/>
              </a:solidFill>
            </a:endParaRPr>
          </a:p>
        </p:txBody>
      </p:sp>
    </p:spTree>
    <p:extLst>
      <p:ext uri="{BB962C8B-B14F-4D97-AF65-F5344CB8AC3E}">
        <p14:creationId xmlns:p14="http://schemas.microsoft.com/office/powerpoint/2010/main" val="810293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4183" y="3020436"/>
            <a:ext cx="11083636" cy="2387600"/>
          </a:xfrm>
        </p:spPr>
        <p:txBody>
          <a:bodyPr>
            <a:normAutofit fontScale="90000"/>
          </a:bodyPr>
          <a:lstStyle/>
          <a:p>
            <a:r>
              <a:rPr lang="en-IN" sz="10700" b="1" dirty="0"/>
              <a:t/>
            </a:r>
            <a:br>
              <a:rPr lang="en-IN" sz="10700" b="1" dirty="0"/>
            </a:br>
            <a:r>
              <a:rPr lang="en-IN" sz="10700" b="1" dirty="0" smtClean="0"/>
              <a:t/>
            </a:r>
            <a:br>
              <a:rPr lang="en-IN" sz="10700" b="1" dirty="0" smtClean="0"/>
            </a:br>
            <a:r>
              <a:rPr lang="en-IN" sz="10700" b="1" dirty="0"/>
              <a:t/>
            </a:r>
            <a:br>
              <a:rPr lang="en-IN" sz="10700" b="1" dirty="0"/>
            </a:br>
            <a:r>
              <a:rPr lang="en-IN" sz="10700" b="1" dirty="0" smtClean="0">
                <a:solidFill>
                  <a:schemeClr val="tx1">
                    <a:lumMod val="95000"/>
                    <a:lumOff val="5000"/>
                  </a:schemeClr>
                </a:solidFill>
                <a:latin typeface="Algerian" panose="04020705040A02060702" pitchFamily="82" charset="0"/>
              </a:rPr>
              <a:t>COMMERCIAL </a:t>
            </a:r>
            <a:r>
              <a:rPr lang="en-IN" sz="10700" b="1" dirty="0">
                <a:solidFill>
                  <a:schemeClr val="tx1">
                    <a:lumMod val="95000"/>
                    <a:lumOff val="5000"/>
                  </a:schemeClr>
                </a:solidFill>
                <a:latin typeface="Algerian" panose="04020705040A02060702" pitchFamily="82" charset="0"/>
              </a:rPr>
              <a:t>LAW</a:t>
            </a:r>
            <a:br>
              <a:rPr lang="en-IN" sz="10700" b="1" dirty="0">
                <a:solidFill>
                  <a:schemeClr val="tx1">
                    <a:lumMod val="95000"/>
                    <a:lumOff val="5000"/>
                  </a:schemeClr>
                </a:solidFill>
                <a:latin typeface="Algerian" panose="04020705040A02060702" pitchFamily="82" charset="0"/>
              </a:rPr>
            </a:br>
            <a:r>
              <a:rPr lang="en-IN" sz="10700" b="1" dirty="0">
                <a:solidFill>
                  <a:schemeClr val="tx1">
                    <a:lumMod val="95000"/>
                    <a:lumOff val="5000"/>
                  </a:schemeClr>
                </a:solidFill>
              </a:rPr>
              <a:t/>
            </a:r>
            <a:br>
              <a:rPr lang="en-IN" sz="10700" b="1" dirty="0">
                <a:solidFill>
                  <a:schemeClr val="tx1">
                    <a:lumMod val="95000"/>
                    <a:lumOff val="5000"/>
                  </a:schemeClr>
                </a:solidFill>
              </a:rPr>
            </a:br>
            <a:r>
              <a:rPr lang="en-IN" sz="7300" b="1" dirty="0">
                <a:solidFill>
                  <a:schemeClr val="tx1">
                    <a:lumMod val="95000"/>
                    <a:lumOff val="5000"/>
                  </a:schemeClr>
                </a:solidFill>
                <a:latin typeface="Aharoni" panose="02010803020104030203" pitchFamily="2" charset="-79"/>
                <a:cs typeface="Aharoni" panose="02010803020104030203" pitchFamily="2" charset="-79"/>
              </a:rPr>
              <a:t>UNIT – IV</a:t>
            </a:r>
            <a:br>
              <a:rPr lang="en-IN" sz="7300" b="1" dirty="0">
                <a:solidFill>
                  <a:schemeClr val="tx1">
                    <a:lumMod val="95000"/>
                    <a:lumOff val="5000"/>
                  </a:schemeClr>
                </a:solidFill>
                <a:latin typeface="Aharoni" panose="02010803020104030203" pitchFamily="2" charset="-79"/>
                <a:cs typeface="Aharoni" panose="02010803020104030203" pitchFamily="2" charset="-79"/>
              </a:rPr>
            </a:br>
            <a:r>
              <a:rPr lang="en-IN" sz="7300" b="1" dirty="0">
                <a:solidFill>
                  <a:schemeClr val="tx1">
                    <a:lumMod val="95000"/>
                    <a:lumOff val="5000"/>
                  </a:schemeClr>
                </a:solidFill>
                <a:latin typeface="Aharoni" panose="02010803020104030203" pitchFamily="2" charset="-79"/>
                <a:cs typeface="Aharoni" panose="02010803020104030203" pitchFamily="2" charset="-79"/>
              </a:rPr>
              <a:t>CONTRACT OF AGENCY</a:t>
            </a:r>
            <a:endParaRPr lang="en-GB" sz="7300" b="1" dirty="0">
              <a:solidFill>
                <a:schemeClr val="tx1">
                  <a:lumMod val="95000"/>
                  <a:lumOff val="5000"/>
                </a:schemeClr>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23446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Duties of Agents:</a:t>
            </a:r>
            <a:br>
              <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endPar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90945" y="1094509"/>
            <a:ext cx="11804073" cy="5624946"/>
          </a:xfrm>
        </p:spPr>
        <p:txBody>
          <a:bodyPr>
            <a:normAutofit/>
          </a:bodyPr>
          <a:lstStyle/>
          <a:p>
            <a:pPr marL="0" indent="0" algn="just">
              <a:buNone/>
            </a:pPr>
            <a:r>
              <a:rPr lang="en-IN" b="1" dirty="0"/>
              <a:t>Following are the duties of agent:</a:t>
            </a:r>
          </a:p>
          <a:p>
            <a:pPr marL="514350" indent="-514350" algn="just">
              <a:buFont typeface="+mj-lt"/>
              <a:buAutoNum type="arabicPeriod"/>
            </a:pPr>
            <a:r>
              <a:rPr lang="en-IN" b="1" dirty="0"/>
              <a:t>It is the duty of an agent to execute the mandate of his principal.</a:t>
            </a:r>
          </a:p>
          <a:p>
            <a:pPr marL="514350" indent="-514350" algn="just">
              <a:buFont typeface="+mj-lt"/>
              <a:buAutoNum type="arabicPeriod"/>
            </a:pPr>
            <a:r>
              <a:rPr lang="en-IN" b="1" dirty="0"/>
              <a:t>It is the duty of an agent to take reasonable care of the property of the principal and not to destroy the sale.</a:t>
            </a:r>
          </a:p>
          <a:p>
            <a:pPr marL="514350" indent="-514350" algn="just">
              <a:buFont typeface="+mj-lt"/>
              <a:buAutoNum type="arabicPeriod"/>
            </a:pPr>
            <a:r>
              <a:rPr lang="en-IN" b="1" dirty="0"/>
              <a:t>An agent is bound to render proper accounts to his principal on demand.</a:t>
            </a:r>
          </a:p>
          <a:p>
            <a:pPr marL="514350" indent="-514350" algn="just">
              <a:buFont typeface="+mj-lt"/>
              <a:buAutoNum type="arabicPeriod"/>
            </a:pPr>
            <a:r>
              <a:rPr lang="en-IN" b="1" dirty="0"/>
              <a:t>In case of difficulty, the agent must inform the principal and get instruction from him before taking any steps in facing the difficulty or emergency.</a:t>
            </a:r>
          </a:p>
          <a:p>
            <a:pPr marL="514350" indent="-514350" algn="just">
              <a:buFont typeface="+mj-lt"/>
              <a:buAutoNum type="arabicPeriod"/>
            </a:pPr>
            <a:r>
              <a:rPr lang="en-IN" b="1" dirty="0"/>
              <a:t>It is the duty of agent not to deal on his own account.</a:t>
            </a:r>
          </a:p>
          <a:p>
            <a:pPr marL="514350" indent="-514350" algn="just">
              <a:buFont typeface="+mj-lt"/>
              <a:buAutoNum type="arabicPeriod"/>
            </a:pPr>
            <a:r>
              <a:rPr lang="en-IN" b="1" dirty="0"/>
              <a:t>An agent should not make any secret profit out of his agency or agency agreement.</a:t>
            </a:r>
          </a:p>
          <a:p>
            <a:pPr marL="514350" indent="-514350" algn="just">
              <a:buFont typeface="+mj-lt"/>
              <a:buAutoNum type="arabicPeriod"/>
            </a:pPr>
            <a:r>
              <a:rPr lang="en-IN" b="1" dirty="0"/>
              <a:t>An agent must not delegate his authority to a different person, but perform the work of agency himself.</a:t>
            </a:r>
          </a:p>
          <a:p>
            <a:endParaRPr lang="en-GB" dirty="0"/>
          </a:p>
        </p:txBody>
      </p:sp>
    </p:spTree>
    <p:extLst>
      <p:ext uri="{BB962C8B-B14F-4D97-AF65-F5344CB8AC3E}">
        <p14:creationId xmlns:p14="http://schemas.microsoft.com/office/powerpoint/2010/main" val="2163320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Rights of Agents</a:t>
            </a:r>
            <a:r>
              <a:rPr lang="en-GB"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t>
            </a:r>
            <a:br>
              <a:rPr lang="en-GB"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endParaRPr lang="en-GB"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29491" y="1039091"/>
            <a:ext cx="11568545" cy="5583382"/>
          </a:xfrm>
        </p:spPr>
        <p:txBody>
          <a:bodyPr>
            <a:normAutofit/>
          </a:bodyPr>
          <a:lstStyle/>
          <a:p>
            <a:pPr marL="0" indent="0">
              <a:buNone/>
            </a:pPr>
            <a:endParaRPr lang="en-IN" dirty="0"/>
          </a:p>
          <a:p>
            <a:pPr marL="0" indent="0">
              <a:buNone/>
            </a:pPr>
            <a:r>
              <a:rPr lang="en-IN" b="1" dirty="0"/>
              <a:t>Following are the rights of the agent:</a:t>
            </a:r>
          </a:p>
          <a:p>
            <a:pPr marL="514350" indent="-514350" algn="just">
              <a:buFont typeface="+mj-lt"/>
              <a:buAutoNum type="arabicPeriod"/>
            </a:pPr>
            <a:r>
              <a:rPr lang="en-IN" b="1" dirty="0"/>
              <a:t>Every agent is entitled to receive agreed remuneration, or if there is no agreement, a reasonable remuneration.</a:t>
            </a:r>
          </a:p>
          <a:p>
            <a:pPr marL="514350" indent="-514350" algn="just">
              <a:buFont typeface="+mj-lt"/>
              <a:buAutoNum type="arabicPeriod"/>
            </a:pPr>
            <a:r>
              <a:rPr lang="en-IN" b="1" dirty="0"/>
              <a:t>An agent has the right to retain all money in respect of his remuneration, advances or reasonable expenses incurred by him in conducting the business.</a:t>
            </a:r>
          </a:p>
          <a:p>
            <a:pPr marL="514350" indent="-514350" algn="just">
              <a:buFont typeface="+mj-lt"/>
              <a:buAutoNum type="arabicPeriod"/>
            </a:pPr>
            <a:r>
              <a:rPr lang="en-IN" b="1" dirty="0"/>
              <a:t>An agent has to be indemnified against the consequences of all lawful acts done by him in the exercise of the authority conferred upon him.</a:t>
            </a:r>
          </a:p>
          <a:p>
            <a:pPr marL="514350" indent="-514350" algn="just">
              <a:buFont typeface="+mj-lt"/>
              <a:buAutoNum type="arabicPeriod"/>
            </a:pPr>
            <a:r>
              <a:rPr lang="en-IN" b="1" dirty="0"/>
              <a:t>It is the right of an agent to stop the goods in transit to the principal like an unpaid seller if he has bought goods with his own money and the principal has become insolvent.</a:t>
            </a:r>
          </a:p>
          <a:p>
            <a:endParaRPr lang="en-GB" dirty="0"/>
          </a:p>
        </p:txBody>
      </p:sp>
    </p:spTree>
    <p:extLst>
      <p:ext uri="{BB962C8B-B14F-4D97-AF65-F5344CB8AC3E}">
        <p14:creationId xmlns:p14="http://schemas.microsoft.com/office/powerpoint/2010/main" val="32002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latin typeface="Aharoni" panose="02010803020104030203" pitchFamily="2" charset="-79"/>
                <a:cs typeface="Aharoni" panose="02010803020104030203" pitchFamily="2" charset="-79"/>
              </a:rPr>
              <a:t>Duties of Principal</a:t>
            </a:r>
            <a:r>
              <a:rPr lang="en-GB" b="1" dirty="0">
                <a:latin typeface="Aharoni" panose="02010803020104030203" pitchFamily="2" charset="-79"/>
                <a:cs typeface="Aharoni" panose="02010803020104030203" pitchFamily="2" charset="-79"/>
              </a:rPr>
              <a:t>:</a:t>
            </a:r>
            <a:r>
              <a:rPr lang="en-GB" dirty="0">
                <a:latin typeface="Aharoni" panose="02010803020104030203" pitchFamily="2" charset="-79"/>
                <a:cs typeface="Aharoni" panose="02010803020104030203" pitchFamily="2" charset="-79"/>
              </a:rPr>
              <a:t/>
            </a:r>
            <a:br>
              <a:rPr lang="en-GB" dirty="0">
                <a:latin typeface="Aharoni" panose="02010803020104030203" pitchFamily="2" charset="-79"/>
                <a:cs typeface="Aharoni" panose="02010803020104030203" pitchFamily="2" charset="-79"/>
              </a:rPr>
            </a:br>
            <a:endParaRPr lang="en-GB"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01782" y="1302327"/>
            <a:ext cx="11679382" cy="5417128"/>
          </a:xfrm>
        </p:spPr>
        <p:txBody>
          <a:bodyPr/>
          <a:lstStyle/>
          <a:p>
            <a:pPr marL="0" indent="0">
              <a:buNone/>
            </a:pPr>
            <a:r>
              <a:rPr lang="en-IN" b="1" dirty="0"/>
              <a:t>Following are the duties of principal:</a:t>
            </a:r>
          </a:p>
          <a:p>
            <a:pPr marL="0" indent="0">
              <a:buNone/>
            </a:pPr>
            <a:endParaRPr lang="en-IN" b="1" dirty="0"/>
          </a:p>
          <a:p>
            <a:pPr marL="514350" indent="-514350">
              <a:buFont typeface="+mj-lt"/>
              <a:buAutoNum type="arabicPeriod"/>
            </a:pPr>
            <a:r>
              <a:rPr lang="en-IN" b="1" dirty="0"/>
              <a:t>The principal is bound to indemnify the agent against the consequences of lawful acts done by such agent in exercise of the authority conferred upon him.</a:t>
            </a:r>
          </a:p>
          <a:p>
            <a:pPr marL="514350" indent="-514350">
              <a:buFont typeface="+mj-lt"/>
              <a:buAutoNum type="arabicPeriod"/>
            </a:pPr>
            <a:r>
              <a:rPr lang="en-IN" b="1" dirty="0"/>
              <a:t>The principal must make compensation to his agent in respect of injury caused to such agent by the principal’s neglect or want of skill.</a:t>
            </a:r>
          </a:p>
          <a:p>
            <a:pPr marL="514350" indent="-514350">
              <a:buFont typeface="+mj-lt"/>
              <a:buAutoNum type="arabicPeriod"/>
            </a:pPr>
            <a:endParaRPr lang="en-GB" dirty="0"/>
          </a:p>
        </p:txBody>
      </p:sp>
    </p:spTree>
    <p:extLst>
      <p:ext uri="{BB962C8B-B14F-4D97-AF65-F5344CB8AC3E}">
        <p14:creationId xmlns:p14="http://schemas.microsoft.com/office/powerpoint/2010/main" val="3609626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latin typeface="Aharoni" panose="02010803020104030203" pitchFamily="2" charset="-79"/>
                <a:cs typeface="Aharoni" panose="02010803020104030203" pitchFamily="2" charset="-79"/>
              </a:rPr>
              <a:t>Rights of Principal</a:t>
            </a:r>
            <a:r>
              <a:rPr lang="en-GB" b="1" dirty="0">
                <a:latin typeface="Aharoni" panose="02010803020104030203" pitchFamily="2" charset="-79"/>
                <a:cs typeface="Aharoni" panose="02010803020104030203" pitchFamily="2" charset="-79"/>
              </a:rPr>
              <a:t>:</a:t>
            </a:r>
            <a:r>
              <a:rPr lang="en-GB" dirty="0">
                <a:latin typeface="Aharoni" panose="02010803020104030203" pitchFamily="2" charset="-79"/>
                <a:cs typeface="Aharoni" panose="02010803020104030203" pitchFamily="2" charset="-79"/>
              </a:rPr>
              <a:t/>
            </a:r>
            <a:br>
              <a:rPr lang="en-GB" dirty="0">
                <a:latin typeface="Aharoni" panose="02010803020104030203" pitchFamily="2" charset="-79"/>
                <a:cs typeface="Aharoni" panose="02010803020104030203" pitchFamily="2" charset="-79"/>
              </a:rPr>
            </a:br>
            <a:endParaRPr lang="en-GB"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63236" y="1191492"/>
            <a:ext cx="11090564" cy="5472544"/>
          </a:xfrm>
        </p:spPr>
        <p:txBody>
          <a:bodyPr>
            <a:normAutofit/>
          </a:bodyPr>
          <a:lstStyle/>
          <a:p>
            <a:pPr marL="0" indent="0">
              <a:buNone/>
            </a:pPr>
            <a:r>
              <a:rPr lang="en-IN" b="1" dirty="0"/>
              <a:t>Following are the rights of Principal:</a:t>
            </a:r>
          </a:p>
          <a:p>
            <a:pPr marL="514350" indent="-514350" algn="just">
              <a:buFont typeface="+mj-lt"/>
              <a:buAutoNum type="arabicPeriod"/>
            </a:pPr>
            <a:r>
              <a:rPr lang="en-IN" b="1" dirty="0"/>
              <a:t>If the principal suffers any loss, he has a right to recover from his agent if it occurs due to the following reasons;</a:t>
            </a:r>
          </a:p>
          <a:p>
            <a:pPr marL="514350" indent="-514350" algn="just">
              <a:buFont typeface="+mj-lt"/>
              <a:buAutoNum type="arabicPeriod"/>
            </a:pPr>
            <a:r>
              <a:rPr lang="en-IN" b="1" dirty="0"/>
              <a:t>Not any action of the agent according to the directions of his principal.</a:t>
            </a:r>
          </a:p>
          <a:p>
            <a:pPr marL="514350" indent="-514350" algn="just">
              <a:buFont typeface="+mj-lt"/>
              <a:buAutoNum type="arabicPeriod"/>
            </a:pPr>
            <a:r>
              <a:rPr lang="en-IN" b="1" dirty="0"/>
              <a:t>No following the customs of trade in the absence of directions.</a:t>
            </a:r>
          </a:p>
          <a:p>
            <a:pPr marL="514350" indent="-514350" algn="just">
              <a:buFont typeface="+mj-lt"/>
              <a:buAutoNum type="arabicPeriod"/>
            </a:pPr>
            <a:r>
              <a:rPr lang="en-IN" b="1" dirty="0"/>
              <a:t>No performing of his duties with skill, care or diligence.</a:t>
            </a:r>
          </a:p>
          <a:p>
            <a:pPr marL="514350" indent="-514350" algn="just">
              <a:buFont typeface="+mj-lt"/>
              <a:buAutoNum type="arabicPeriod"/>
            </a:pPr>
            <a:r>
              <a:rPr lang="en-IN" b="1" dirty="0"/>
              <a:t>If the agent without the knowledge and consent of the principal makes any secret profiles out of the agency, the principal has a right to recover them from the agent.</a:t>
            </a:r>
          </a:p>
          <a:p>
            <a:pPr marL="514350" indent="-514350" algn="just">
              <a:buFont typeface="+mj-lt"/>
              <a:buAutoNum type="arabicPeriod"/>
            </a:pPr>
            <a:r>
              <a:rPr lang="en-IN" b="1" dirty="0"/>
              <a:t>If the principal shows that the agent has acted as a principal himself and not merely as an agent, he has a right to refuse to indemnify the agent against loss suffered by the agent in such transaction.</a:t>
            </a:r>
          </a:p>
          <a:p>
            <a:endParaRPr lang="en-GB" dirty="0"/>
          </a:p>
        </p:txBody>
      </p:sp>
    </p:spTree>
    <p:extLst>
      <p:ext uri="{BB962C8B-B14F-4D97-AF65-F5344CB8AC3E}">
        <p14:creationId xmlns:p14="http://schemas.microsoft.com/office/powerpoint/2010/main" val="4104290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a:solidFill>
                  <a:srgbClr val="0070C0"/>
                </a:solidFill>
                <a:latin typeface="Aharoni" panose="02010803020104030203" pitchFamily="2" charset="-79"/>
                <a:cs typeface="Aharoni" panose="02010803020104030203" pitchFamily="2" charset="-79"/>
              </a:rPr>
              <a:t>Termination/ Revocation of Agency or Agency Agreement</a:t>
            </a:r>
            <a:r>
              <a:rPr lang="en-IN" dirty="0">
                <a:latin typeface="Aharoni" panose="02010803020104030203" pitchFamily="2" charset="-79"/>
                <a:cs typeface="Aharoni" panose="02010803020104030203" pitchFamily="2" charset="-79"/>
              </a:rPr>
              <a:t/>
            </a:r>
            <a:br>
              <a:rPr lang="en-IN" dirty="0">
                <a:latin typeface="Aharoni" panose="02010803020104030203" pitchFamily="2" charset="-79"/>
                <a:cs typeface="Aharoni" panose="02010803020104030203" pitchFamily="2" charset="-79"/>
              </a:rPr>
            </a:br>
            <a:endParaRPr lang="en-GB"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166255" y="1399310"/>
            <a:ext cx="11790218" cy="5264726"/>
          </a:xfrm>
        </p:spPr>
        <p:txBody>
          <a:bodyPr>
            <a:normAutofit fontScale="85000" lnSpcReduction="10000"/>
          </a:bodyPr>
          <a:lstStyle/>
          <a:p>
            <a:pPr marL="0" indent="0">
              <a:buNone/>
            </a:pPr>
            <a:r>
              <a:rPr lang="en-IN" b="1" dirty="0"/>
              <a:t>An agency or agency agreement could also be terminated in any of the subsequent ways:</a:t>
            </a:r>
          </a:p>
          <a:p>
            <a:pPr marL="0" indent="0" algn="just">
              <a:buNone/>
            </a:pPr>
            <a:r>
              <a:rPr lang="en-IN" b="1" dirty="0"/>
              <a:t>1). Agreement:</a:t>
            </a:r>
          </a:p>
          <a:p>
            <a:pPr marL="0" indent="0" algn="just">
              <a:buNone/>
            </a:pPr>
            <a:r>
              <a:rPr lang="en-IN" b="1" dirty="0"/>
              <a:t>An agency or agency agreement can be terminated at any time by a mutual agreement between the principal and the agent. Therefore, the authority of an agent terminates when the principal and therefore the agent complies with to terminate it.</a:t>
            </a:r>
          </a:p>
          <a:p>
            <a:pPr marL="0" indent="0" algn="just">
              <a:buNone/>
            </a:pPr>
            <a:r>
              <a:rPr lang="en-IN" b="1" dirty="0"/>
              <a:t>2). Revocation by the Principal:</a:t>
            </a:r>
          </a:p>
          <a:p>
            <a:pPr marL="0" indent="0" algn="just">
              <a:buNone/>
            </a:pPr>
            <a:r>
              <a:rPr lang="en-IN" b="1" dirty="0"/>
              <a:t>The principal can revoke the authority of the agent at any time before the agent has exercised his authority.</a:t>
            </a:r>
          </a:p>
          <a:p>
            <a:pPr marL="0" indent="0" algn="just">
              <a:buNone/>
            </a:pPr>
            <a:r>
              <a:rPr lang="en-IN" b="1" dirty="0"/>
              <a:t>3). Revocation by Agent:</a:t>
            </a:r>
          </a:p>
          <a:p>
            <a:pPr marL="0" indent="0" algn="just">
              <a:buNone/>
            </a:pPr>
            <a:r>
              <a:rPr lang="en-IN" b="1" dirty="0"/>
              <a:t>An agency or agency agreement can be terminated or </a:t>
            </a:r>
            <a:r>
              <a:rPr lang="en-IN" b="1" dirty="0">
                <a:hlinkClick r:id="rId2"/>
              </a:rPr>
              <a:t>revoked</a:t>
            </a:r>
            <a:r>
              <a:rPr lang="en-IN" b="1" dirty="0"/>
              <a:t> by the agent himself because a person cannot be compelled to work as an agent.</a:t>
            </a:r>
          </a:p>
          <a:p>
            <a:pPr marL="0" indent="0" algn="just">
              <a:buNone/>
            </a:pPr>
            <a:r>
              <a:rPr lang="en-IN" b="1" dirty="0"/>
              <a:t>4). Completion of business of Agency:</a:t>
            </a:r>
          </a:p>
          <a:p>
            <a:pPr marL="0" indent="0" algn="just">
              <a:buNone/>
            </a:pPr>
            <a:r>
              <a:rPr lang="en-IN" b="1" dirty="0"/>
              <a:t>An agency or agency agreement comes to an end automatically when the business of the agency is completed.</a:t>
            </a:r>
          </a:p>
          <a:p>
            <a:endParaRPr lang="en-GB" dirty="0"/>
          </a:p>
        </p:txBody>
      </p:sp>
    </p:spTree>
    <p:extLst>
      <p:ext uri="{BB962C8B-B14F-4D97-AF65-F5344CB8AC3E}">
        <p14:creationId xmlns:p14="http://schemas.microsoft.com/office/powerpoint/2010/main" val="2280553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655" y="96982"/>
            <a:ext cx="11513127" cy="6761018"/>
          </a:xfrm>
        </p:spPr>
        <p:txBody>
          <a:bodyPr>
            <a:normAutofit fontScale="77500" lnSpcReduction="20000"/>
          </a:bodyPr>
          <a:lstStyle/>
          <a:p>
            <a:pPr marL="0" indent="0" algn="just">
              <a:buNone/>
            </a:pPr>
            <a:r>
              <a:rPr lang="en-IN" b="1" dirty="0"/>
              <a:t>5). Expiry of time:</a:t>
            </a:r>
          </a:p>
          <a:p>
            <a:pPr marL="0" indent="0" algn="just">
              <a:buNone/>
            </a:pPr>
            <a:r>
              <a:rPr lang="en-IN" b="1" dirty="0"/>
              <a:t>If the agent is appointed for a fixed period, the agency comes to an end on the expiry of the fixed period, even though the business may not have been completed.</a:t>
            </a:r>
          </a:p>
          <a:p>
            <a:pPr marL="0" indent="0" algn="just">
              <a:buNone/>
            </a:pPr>
            <a:r>
              <a:rPr lang="en-IN" b="1" dirty="0"/>
              <a:t>6). Death of the Principal or Agent:</a:t>
            </a:r>
          </a:p>
          <a:p>
            <a:pPr marL="0" indent="0" algn="just">
              <a:buNone/>
            </a:pPr>
            <a:r>
              <a:rPr lang="en-IN" b="1" dirty="0"/>
              <a:t>An agency or agency agreement terminates automatically on the death of the principal or agent.</a:t>
            </a:r>
          </a:p>
          <a:p>
            <a:pPr marL="0" indent="0" algn="just">
              <a:buNone/>
            </a:pPr>
            <a:r>
              <a:rPr lang="en-IN" b="1" dirty="0"/>
              <a:t>7). The insanity of the Principal or Agent:</a:t>
            </a:r>
          </a:p>
          <a:p>
            <a:pPr marL="0" indent="0" algn="just">
              <a:buNone/>
            </a:pPr>
            <a:r>
              <a:rPr lang="en-IN" b="1" dirty="0"/>
              <a:t>An agency or agency agreement terminates automatically, where the principal or the agent becomes of an unsound mind. When the principal becomes insane, the agent cannot act for an individual of unsound mind.</a:t>
            </a:r>
          </a:p>
          <a:p>
            <a:pPr marL="0" indent="0" algn="just">
              <a:buNone/>
            </a:pPr>
            <a:r>
              <a:rPr lang="en-IN" b="1" dirty="0"/>
              <a:t>8). Insolvency of the Principal:</a:t>
            </a:r>
          </a:p>
          <a:p>
            <a:pPr marL="0" indent="0" algn="just">
              <a:buNone/>
            </a:pPr>
            <a:r>
              <a:rPr lang="en-IN" b="1" dirty="0"/>
              <a:t>An agency or agency agreement is also terminated by the insolvency of the principal.</a:t>
            </a:r>
          </a:p>
          <a:p>
            <a:pPr marL="0" indent="0" algn="just">
              <a:buNone/>
            </a:pPr>
            <a:r>
              <a:rPr lang="en-IN" b="1" dirty="0"/>
              <a:t>9). Destruction of Subject matter:</a:t>
            </a:r>
          </a:p>
          <a:p>
            <a:pPr marL="0" indent="0" algn="just">
              <a:buNone/>
            </a:pPr>
            <a:r>
              <a:rPr lang="en-IN" b="1" dirty="0"/>
              <a:t>An agency or agency agreement terminates on the destruction of the subject matter of the Contract of Agency.</a:t>
            </a:r>
          </a:p>
          <a:p>
            <a:pPr marL="0" indent="0" algn="just">
              <a:buNone/>
            </a:pPr>
            <a:r>
              <a:rPr lang="en-IN" b="1" dirty="0"/>
              <a:t>10). Principal or Agent becomes Alien enemy:</a:t>
            </a:r>
          </a:p>
          <a:p>
            <a:pPr marL="0" indent="0" algn="just">
              <a:buNone/>
            </a:pPr>
            <a:r>
              <a:rPr lang="en-IN" b="1" dirty="0"/>
              <a:t>If the principal and agent are citizens of two different countries and a war breaks out between the two countries, the contract of agency(agency agreement) is terminated.</a:t>
            </a:r>
          </a:p>
          <a:p>
            <a:pPr marL="0" indent="0" algn="just">
              <a:buNone/>
            </a:pPr>
            <a:r>
              <a:rPr lang="en-IN" b="1" dirty="0"/>
              <a:t>Conclusion:</a:t>
            </a:r>
          </a:p>
          <a:p>
            <a:pPr marL="0" indent="0" algn="just">
              <a:buNone/>
            </a:pPr>
            <a:r>
              <a:rPr lang="en-IN" b="1" dirty="0"/>
              <a:t>To conclude that the Contract of Agency is merely a connecting link between the principal and the third party and is based upon consent.</a:t>
            </a:r>
          </a:p>
          <a:p>
            <a:endParaRPr lang="en-GB" dirty="0"/>
          </a:p>
        </p:txBody>
      </p:sp>
    </p:spTree>
    <p:extLst>
      <p:ext uri="{BB962C8B-B14F-4D97-AF65-F5344CB8AC3E}">
        <p14:creationId xmlns:p14="http://schemas.microsoft.com/office/powerpoint/2010/main" val="1976629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810</Words>
  <Application>Microsoft Office PowerPoint</Application>
  <PresentationFormat>Custom</PresentationFormat>
  <Paragraphs>55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CONTRACT OF AGENCY COURSE CODE:20UCO1AC2 COURSE TITLE: COMMERCIAL LAW PREPARED BY  Dr. S. SALEEM ASSISTANT PROFESSOR PG &amp; RESEARCH DEPARTMENT OF COMMERCE JAMAL MOHAMED COLLEGE (AUTONOMOUS) TIRUCHIRAPPALLI-20 </vt:lpstr>
      <vt:lpstr>   COMMERCIAL LAW  UNIT – IV CONTRACT OF AGENCY</vt:lpstr>
      <vt:lpstr>Duties of Agents: </vt:lpstr>
      <vt:lpstr>Rights of Agents: </vt:lpstr>
      <vt:lpstr>Duties of Principal: </vt:lpstr>
      <vt:lpstr>Rights of Principal: </vt:lpstr>
      <vt:lpstr>Termination/ Revocation of Agency or Agency Agreement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LAW UNIT – V CONTRACT OF AGENCY</dc:title>
  <dc:creator>BEEMARAO</dc:creator>
  <cp:lastModifiedBy>staff</cp:lastModifiedBy>
  <cp:revision>9</cp:revision>
  <dcterms:created xsi:type="dcterms:W3CDTF">2020-11-26T13:43:10Z</dcterms:created>
  <dcterms:modified xsi:type="dcterms:W3CDTF">2023-02-06T09:03:50Z</dcterms:modified>
</cp:coreProperties>
</file>